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32" r:id="rId2"/>
    <p:sldId id="349" r:id="rId3"/>
    <p:sldId id="346" r:id="rId4"/>
    <p:sldId id="343" r:id="rId5"/>
    <p:sldId id="347" r:id="rId6"/>
    <p:sldId id="348" r:id="rId7"/>
    <p:sldId id="350" r:id="rId8"/>
    <p:sldId id="338" r:id="rId9"/>
    <p:sldId id="344" r:id="rId10"/>
    <p:sldId id="352" r:id="rId11"/>
    <p:sldId id="351" r:id="rId12"/>
    <p:sldId id="353" r:id="rId13"/>
    <p:sldId id="34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F30"/>
    <a:srgbClr val="FF941F"/>
    <a:srgbClr val="FDB24F"/>
    <a:srgbClr val="CD6D79"/>
    <a:srgbClr val="FA9C1D"/>
    <a:srgbClr val="FF9C19"/>
    <a:srgbClr val="FFA51E"/>
    <a:srgbClr val="F8A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 autoAdjust="0"/>
    <p:restoredTop sz="95343" autoAdjust="0"/>
  </p:normalViewPr>
  <p:slideViewPr>
    <p:cSldViewPr snapToGrid="0">
      <p:cViewPr>
        <p:scale>
          <a:sx n="70" d="100"/>
          <a:sy n="70" d="100"/>
        </p:scale>
        <p:origin x="152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68120-B039-4094-BDD7-767F8165E70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85CA0-1832-4BD8-8C25-D8E97F734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5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5CA0-1832-4BD8-8C25-D8E97F734A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7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5CA0-1832-4BD8-8C25-D8E97F734A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74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5CA0-1832-4BD8-8C25-D8E97F734A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1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0481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784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935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379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814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94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919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657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668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711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20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30F52-8B88-4600-9D7A-536081BA988F}" type="datetimeFigureOut">
              <a:rPr lang="en-ZA" smtClean="0"/>
              <a:t>2017/12/02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23DD9-73E3-479C-B6D2-4DC869C4C4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68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0628C9-5CA0-48BB-BB74-B830FF160460}"/>
              </a:ext>
            </a:extLst>
          </p:cNvPr>
          <p:cNvSpPr/>
          <p:nvPr/>
        </p:nvSpPr>
        <p:spPr>
          <a:xfrm>
            <a:off x="0" y="1828800"/>
            <a:ext cx="9144000" cy="1856096"/>
          </a:xfrm>
          <a:prstGeom prst="rect">
            <a:avLst/>
          </a:prstGeom>
          <a:solidFill>
            <a:srgbClr val="FA9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FAB0F0D-2D10-4EB8-B91A-0071F20D9BA7}"/>
              </a:ext>
            </a:extLst>
          </p:cNvPr>
          <p:cNvSpPr txBox="1">
            <a:spLocks/>
          </p:cNvSpPr>
          <p:nvPr/>
        </p:nvSpPr>
        <p:spPr>
          <a:xfrm>
            <a:off x="818866" y="2202850"/>
            <a:ext cx="7506268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ZA" sz="36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 BEGINNER’S GUIDE TO DATA ANALYSIS USING STATA</a:t>
            </a:r>
          </a:p>
        </p:txBody>
      </p:sp>
    </p:spTree>
    <p:extLst>
      <p:ext uri="{BB962C8B-B14F-4D97-AF65-F5344CB8AC3E}">
        <p14:creationId xmlns:p14="http://schemas.microsoft.com/office/powerpoint/2010/main" val="46546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F8F147-D0BE-4DBA-8513-1F78AD723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6"/>
          <a:stretch/>
        </p:blipFill>
        <p:spPr>
          <a:xfrm>
            <a:off x="265852" y="2483107"/>
            <a:ext cx="4458547" cy="3242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472D4-3329-43A0-BBC7-305CB363077F}"/>
              </a:ext>
            </a:extLst>
          </p:cNvPr>
          <p:cNvSpPr txBox="1"/>
          <p:nvPr/>
        </p:nvSpPr>
        <p:spPr>
          <a:xfrm>
            <a:off x="5287010" y="2411674"/>
            <a:ext cx="375539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TO OPEN (USE) A DATASET: </a:t>
            </a:r>
            <a:r>
              <a:rPr lang="en-US" sz="1400" dirty="0">
                <a:latin typeface="Gill Sans MT" panose="020B0502020104020203" pitchFamily="34" charset="0"/>
              </a:rPr>
              <a:t>use "C:\Program Files\Stata14\</a:t>
            </a:r>
            <a:r>
              <a:rPr lang="en-US" sz="1400" dirty="0" err="1">
                <a:latin typeface="Gill Sans MT" panose="020B0502020104020203" pitchFamily="34" charset="0"/>
              </a:rPr>
              <a:t>auto.dta</a:t>
            </a:r>
            <a:r>
              <a:rPr lang="en-US" sz="1400" dirty="0">
                <a:latin typeface="Gill Sans MT" panose="020B0502020104020203" pitchFamily="34" charset="0"/>
              </a:rPr>
              <a:t>"</a:t>
            </a:r>
            <a:endParaRPr lang="en-US" sz="1400" dirty="0">
              <a:solidFill>
                <a:srgbClr val="E87F30"/>
              </a:solidFill>
              <a:latin typeface="Gill Sans MT" panose="020B0502020104020203" pitchFamily="34" charset="0"/>
            </a:endParaRPr>
          </a:p>
          <a:p>
            <a:pPr marL="285750" indent="-285750"/>
            <a:r>
              <a:rPr lang="en-US" sz="1400" b="1" dirty="0">
                <a:latin typeface="Gill Sans MT" panose="020B0502020104020203" pitchFamily="34" charset="0"/>
              </a:rPr>
              <a:t>TO TABULATE “PRICE”: </a:t>
            </a:r>
          </a:p>
          <a:p>
            <a:pPr marL="285750" indent="1588">
              <a:spcAft>
                <a:spcPts val="1200"/>
              </a:spcAft>
            </a:pPr>
            <a:r>
              <a:rPr lang="en-US" sz="1400" dirty="0">
                <a:latin typeface="Gill Sans MT" panose="020B0502020104020203" pitchFamily="34" charset="0"/>
              </a:rPr>
              <a:t>tabulate price</a:t>
            </a:r>
          </a:p>
          <a:p>
            <a:pPr marL="285750" indent="-285750"/>
            <a:r>
              <a:rPr lang="en-US" sz="1400" b="1" dirty="0">
                <a:latin typeface="Gill Sans MT" panose="020B0502020104020203" pitchFamily="34" charset="0"/>
              </a:rPr>
              <a:t>TO SET MORE OFF: </a:t>
            </a:r>
          </a:p>
          <a:p>
            <a:pPr marL="285750" indent="1588">
              <a:spcAft>
                <a:spcPts val="1200"/>
              </a:spcAft>
            </a:pPr>
            <a:r>
              <a:rPr lang="en-US" sz="1400" dirty="0">
                <a:latin typeface="Gill Sans MT" panose="020B0502020104020203" pitchFamily="34" charset="0"/>
              </a:rPr>
              <a:t>set more off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TABULATE “PRICE” AGAIN: </a:t>
            </a:r>
            <a:r>
              <a:rPr lang="en-US" sz="1400" dirty="0">
                <a:latin typeface="Gill Sans MT" panose="020B0502020104020203" pitchFamily="34" charset="0"/>
              </a:rPr>
              <a:t>tabulate price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rgbClr val="E87F30"/>
                </a:solidFill>
                <a:latin typeface="Gill Sans MT" panose="020B0502020104020203" pitchFamily="34" charset="0"/>
              </a:rPr>
              <a:t>WHAT TYPE OF VARIABLE IS PRICE?</a:t>
            </a:r>
          </a:p>
          <a:p>
            <a:pPr marL="285750" indent="-285750"/>
            <a:r>
              <a:rPr lang="en-US" sz="1400" b="1" dirty="0">
                <a:latin typeface="Gill Sans MT" panose="020B0502020104020203" pitchFamily="34" charset="0"/>
              </a:rPr>
              <a:t>TELL ME TO TABULATE “FOREIGN”: </a:t>
            </a:r>
          </a:p>
          <a:p>
            <a:pPr marL="285750" indent="1588">
              <a:spcAft>
                <a:spcPts val="1200"/>
              </a:spcAft>
            </a:pPr>
            <a:r>
              <a:rPr lang="en-US" sz="1400" dirty="0">
                <a:latin typeface="Gill Sans MT" panose="020B0502020104020203" pitchFamily="34" charset="0"/>
              </a:rPr>
              <a:t>tabulate foreign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solidFill>
                  <a:srgbClr val="E87F30"/>
                </a:solidFill>
                <a:latin typeface="Gill Sans MT" panose="020B0502020104020203" pitchFamily="34" charset="0"/>
              </a:rPr>
              <a:t>WHAT TYPE OF VARIABLE IS FOREIGN?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EF827-949B-4EA3-8E9D-A0E0AEB6FCB3}"/>
              </a:ext>
            </a:extLst>
          </p:cNvPr>
          <p:cNvSpPr/>
          <p:nvPr/>
        </p:nvSpPr>
        <p:spPr>
          <a:xfrm>
            <a:off x="265852" y="1898332"/>
            <a:ext cx="4128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FF941F"/>
                </a:solidFill>
                <a:latin typeface="Gill Sans MT" panose="020B0502020104020203" pitchFamily="34" charset="0"/>
              </a:rPr>
              <a:t>HI, I AM STATABOT</a:t>
            </a:r>
            <a:endParaRPr lang="en-US" sz="3200" dirty="0">
              <a:solidFill>
                <a:srgbClr val="FF941F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0BCCC-2C62-42D3-90D2-9BD5F4E09E27}"/>
              </a:ext>
            </a:extLst>
          </p:cNvPr>
          <p:cNvSpPr/>
          <p:nvPr/>
        </p:nvSpPr>
        <p:spPr>
          <a:xfrm>
            <a:off x="265852" y="5725784"/>
            <a:ext cx="41876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AND I SPEAK ENGLISH</a:t>
            </a:r>
            <a:endParaRPr lang="en-US" sz="26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38224-EE7E-4D7D-855A-B5BF52A74036}"/>
              </a:ext>
            </a:extLst>
          </p:cNvPr>
          <p:cNvSpPr/>
          <p:nvPr/>
        </p:nvSpPr>
        <p:spPr>
          <a:xfrm>
            <a:off x="5287010" y="1821388"/>
            <a:ext cx="3856990" cy="369331"/>
          </a:xfrm>
          <a:prstGeom prst="rect">
            <a:avLst/>
          </a:prstGeom>
          <a:solidFill>
            <a:srgbClr val="FA9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C75E9-C4F9-4E6F-8EFE-F1179869D63D}"/>
              </a:ext>
            </a:extLst>
          </p:cNvPr>
          <p:cNvSpPr/>
          <p:nvPr/>
        </p:nvSpPr>
        <p:spPr>
          <a:xfrm>
            <a:off x="5287010" y="1821387"/>
            <a:ext cx="2943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</a:rPr>
              <a:t>Want to TRY?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6E8DA-6E40-4723-A37E-1E6C5C7ACBE8}"/>
              </a:ext>
            </a:extLst>
          </p:cNvPr>
          <p:cNvSpPr txBox="1"/>
          <p:nvPr/>
        </p:nvSpPr>
        <p:spPr>
          <a:xfrm>
            <a:off x="4068417" y="617651"/>
            <a:ext cx="50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Introduction to STATA</a:t>
            </a:r>
            <a:endParaRPr lang="en-Z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7B0E80-F60C-4A6E-94CA-E2B489360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2" t="-1" r="32391" b="90001"/>
          <a:stretch/>
        </p:blipFill>
        <p:spPr>
          <a:xfrm>
            <a:off x="209549" y="2110894"/>
            <a:ext cx="6852172" cy="16313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524B86-5BC1-4AD0-969C-A1E5B54CD50F}"/>
              </a:ext>
            </a:extLst>
          </p:cNvPr>
          <p:cNvSpPr/>
          <p:nvPr/>
        </p:nvSpPr>
        <p:spPr>
          <a:xfrm>
            <a:off x="2413000" y="2794000"/>
            <a:ext cx="474134" cy="474133"/>
          </a:xfrm>
          <a:prstGeom prst="rect">
            <a:avLst/>
          </a:prstGeom>
          <a:noFill/>
          <a:ln w="38100">
            <a:solidFill>
              <a:srgbClr val="E87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EAE27-B630-4C4E-ACC0-04C51C9B0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41" t="7751" r="12870" b="24348"/>
          <a:stretch/>
        </p:blipFill>
        <p:spPr>
          <a:xfrm>
            <a:off x="3327400" y="1664437"/>
            <a:ext cx="5350933" cy="4666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58322-7DF4-4D95-9342-B2A517ED684F}"/>
              </a:ext>
            </a:extLst>
          </p:cNvPr>
          <p:cNvSpPr txBox="1"/>
          <p:nvPr/>
        </p:nvSpPr>
        <p:spPr>
          <a:xfrm>
            <a:off x="4068417" y="617651"/>
            <a:ext cx="50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Introduction to STATA</a:t>
            </a:r>
            <a:endParaRPr lang="en-Z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0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947600-0BDF-4A56-9C2F-71D3CDB367B2}"/>
              </a:ext>
            </a:extLst>
          </p:cNvPr>
          <p:cNvSpPr/>
          <p:nvPr/>
        </p:nvSpPr>
        <p:spPr>
          <a:xfrm>
            <a:off x="0" y="2993572"/>
            <a:ext cx="9144000" cy="1832428"/>
          </a:xfrm>
          <a:prstGeom prst="rect">
            <a:avLst/>
          </a:prstGeom>
          <a:solidFill>
            <a:srgbClr val="FA9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0D60CB-0444-47D5-9EA7-E81B0730930E}"/>
              </a:ext>
            </a:extLst>
          </p:cNvPr>
          <p:cNvSpPr txBox="1">
            <a:spLocks/>
          </p:cNvSpPr>
          <p:nvPr/>
        </p:nvSpPr>
        <p:spPr>
          <a:xfrm>
            <a:off x="1210733" y="3262040"/>
            <a:ext cx="6722533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ZA" sz="50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READING DATA TO </a:t>
            </a:r>
            <a:r>
              <a:rPr lang="en-ZA" sz="70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258678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947600-0BDF-4A56-9C2F-71D3CDB367B2}"/>
              </a:ext>
            </a:extLst>
          </p:cNvPr>
          <p:cNvSpPr/>
          <p:nvPr/>
        </p:nvSpPr>
        <p:spPr>
          <a:xfrm>
            <a:off x="0" y="1875972"/>
            <a:ext cx="9144000" cy="1552710"/>
          </a:xfrm>
          <a:prstGeom prst="rect">
            <a:avLst/>
          </a:prstGeom>
          <a:solidFill>
            <a:srgbClr val="FA9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0D60CB-0444-47D5-9EA7-E81B0730930E}"/>
              </a:ext>
            </a:extLst>
          </p:cNvPr>
          <p:cNvSpPr txBox="1">
            <a:spLocks/>
          </p:cNvSpPr>
          <p:nvPr/>
        </p:nvSpPr>
        <p:spPr>
          <a:xfrm>
            <a:off x="0" y="2313773"/>
            <a:ext cx="9144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ZA" sz="50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ACKNOWLEDGEMENTS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DEA38D7-7E5E-460E-8AAE-AE67AB3864BE}"/>
              </a:ext>
            </a:extLst>
          </p:cNvPr>
          <p:cNvSpPr txBox="1">
            <a:spLocks/>
          </p:cNvSpPr>
          <p:nvPr/>
        </p:nvSpPr>
        <p:spPr>
          <a:xfrm>
            <a:off x="2373745" y="3603323"/>
            <a:ext cx="439650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ZA" sz="2000" b="1" spc="-5" dirty="0">
                <a:solidFill>
                  <a:srgbClr val="FA9C1D"/>
                </a:solidFill>
                <a:latin typeface="Gill Sans MT" panose="020B0502020104020203" pitchFamily="34" charset="0"/>
              </a:rPr>
              <a:t>OUR SINCERE GRATITUDE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67D50-5B39-49C4-A666-74A570279D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3" t="80344" r="5606" b="4902"/>
          <a:stretch/>
        </p:blipFill>
        <p:spPr bwMode="auto">
          <a:xfrm>
            <a:off x="3015344" y="4223659"/>
            <a:ext cx="5867399" cy="1682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998337-F635-4090-ADC7-4B359CCE7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43" t="66888" r="33095" b="11271"/>
          <a:stretch/>
        </p:blipFill>
        <p:spPr>
          <a:xfrm>
            <a:off x="267788" y="4223658"/>
            <a:ext cx="4350757" cy="16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947600-0BDF-4A56-9C2F-71D3CDB367B2}"/>
              </a:ext>
            </a:extLst>
          </p:cNvPr>
          <p:cNvSpPr/>
          <p:nvPr/>
        </p:nvSpPr>
        <p:spPr>
          <a:xfrm>
            <a:off x="0" y="2993572"/>
            <a:ext cx="9144000" cy="1552710"/>
          </a:xfrm>
          <a:prstGeom prst="rect">
            <a:avLst/>
          </a:prstGeom>
          <a:solidFill>
            <a:srgbClr val="FA9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0D60CB-0444-47D5-9EA7-E81B0730930E}"/>
              </a:ext>
            </a:extLst>
          </p:cNvPr>
          <p:cNvSpPr txBox="1">
            <a:spLocks/>
          </p:cNvSpPr>
          <p:nvPr/>
        </p:nvSpPr>
        <p:spPr>
          <a:xfrm>
            <a:off x="0" y="3431373"/>
            <a:ext cx="9144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ZA" sz="50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60402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982EEB-2C43-4B67-A19E-D7FEE5AD4BDC}"/>
              </a:ext>
            </a:extLst>
          </p:cNvPr>
          <p:cNvSpPr txBox="1"/>
          <p:nvPr/>
        </p:nvSpPr>
        <p:spPr>
          <a:xfrm>
            <a:off x="4068417" y="617651"/>
            <a:ext cx="50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RECAP</a:t>
            </a:r>
            <a:endParaRPr lang="en-Z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F1A43-216F-44FD-A89F-D13C93A7A5DD}"/>
              </a:ext>
            </a:extLst>
          </p:cNvPr>
          <p:cNvSpPr txBox="1"/>
          <p:nvPr/>
        </p:nvSpPr>
        <p:spPr>
          <a:xfrm>
            <a:off x="209549" y="1664437"/>
            <a:ext cx="431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VARIABLE TYPES - STATISTICS: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8723-368F-464D-941B-8034CC93CC37}"/>
              </a:ext>
            </a:extLst>
          </p:cNvPr>
          <p:cNvSpPr txBox="1"/>
          <p:nvPr/>
        </p:nvSpPr>
        <p:spPr>
          <a:xfrm>
            <a:off x="426720" y="1941734"/>
            <a:ext cx="8450580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Continuous variable: </a:t>
            </a:r>
            <a:r>
              <a:rPr lang="en-US" sz="1400" dirty="0">
                <a:latin typeface="Gill Sans MT" panose="020B0502020104020203" pitchFamily="34" charset="0"/>
              </a:rPr>
              <a:t>A variable with infinite number of values.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Example, - Weight [23.2224], Length [34.235 cm]</a:t>
            </a:r>
            <a:r>
              <a:rPr lang="en-US" sz="1400" b="1" dirty="0">
                <a:latin typeface="Gill Sans MT" panose="020B0502020104020203" pitchFamily="34" charset="0"/>
              </a:rPr>
              <a:t> </a:t>
            </a:r>
          </a:p>
          <a:p>
            <a:pPr marL="285750" indent="-285750">
              <a:spcAft>
                <a:spcPts val="24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Categorical variable: </a:t>
            </a:r>
            <a:r>
              <a:rPr lang="en-US" sz="1400" dirty="0">
                <a:latin typeface="Gill Sans MT" panose="020B0502020104020203" pitchFamily="34" charset="0"/>
              </a:rPr>
              <a:t>Variables than can be put into categories.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Example, the category “Gender – [Male vs Female]”;  “Units – [M&amp;E vs HMIS vs Finance].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Discrete variable:</a:t>
            </a:r>
            <a:r>
              <a:rPr lang="en-US" sz="1400" dirty="0">
                <a:latin typeface="Gill Sans MT" panose="020B0502020104020203" pitchFamily="34" charset="0"/>
              </a:rPr>
              <a:t> A variable that can only take on a certain number of values.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Example, “Number of cars – [5]”, “Number of children – [8]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Nominal variable:</a:t>
            </a:r>
            <a:r>
              <a:rPr lang="en-US" sz="1400" dirty="0">
                <a:latin typeface="Gill Sans MT" panose="020B0502020104020203" pitchFamily="34" charset="0"/>
              </a:rPr>
              <a:t> Another name for categorical variable but with no order.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Example “Religion – [Christian, Muslim]”, “Gender – [Male vs Female].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Dichotomous variable:</a:t>
            </a:r>
            <a:r>
              <a:rPr lang="en-US" sz="1400" dirty="0">
                <a:latin typeface="Gill Sans MT" panose="020B0502020104020203" pitchFamily="34" charset="0"/>
              </a:rPr>
              <a:t> Another name for categorical variable with [only two] categories.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Example: “Gender – [Male vs Female].</a:t>
            </a:r>
          </a:p>
          <a:p>
            <a:pPr marL="285750" indent="-285750">
              <a:spcAft>
                <a:spcPts val="24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Ordinal variable:</a:t>
            </a:r>
            <a:r>
              <a:rPr lang="en-US" sz="1400" dirty="0">
                <a:latin typeface="Gill Sans MT" panose="020B0502020104020203" pitchFamily="34" charset="0"/>
              </a:rPr>
              <a:t> Similar to a categorical variable, but there is a clear order.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For example, income levels of low, middle, and high could be considered ordinal. Risk perception – [Very likely, Likely, Not likely].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Dependent variable: </a:t>
            </a:r>
            <a:r>
              <a:rPr lang="en-US" sz="1400" dirty="0">
                <a:latin typeface="Gill Sans MT" panose="020B0502020104020203" pitchFamily="34" charset="0"/>
              </a:rPr>
              <a:t>The outcome of an experiment.</a:t>
            </a:r>
            <a:r>
              <a:rPr lang="en-US" sz="1400" dirty="0">
                <a:solidFill>
                  <a:srgbClr val="FF9C19"/>
                </a:solidFill>
                <a:latin typeface="Gill Sans MT" panose="020B0502020104020203" pitchFamily="34" charset="0"/>
              </a:rPr>
              <a:t>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For example – The outcome of this training.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Independent variable: </a:t>
            </a:r>
            <a:r>
              <a:rPr lang="en-US" sz="1400" dirty="0">
                <a:latin typeface="Gill Sans MT" panose="020B0502020104020203" pitchFamily="34" charset="0"/>
              </a:rPr>
              <a:t>A variable that is not affected by anything but affects the outcome. </a:t>
            </a:r>
            <a:r>
              <a:rPr lang="en-US" sz="1400" dirty="0">
                <a:solidFill>
                  <a:srgbClr val="E87F30"/>
                </a:solidFill>
                <a:latin typeface="Gill Sans MT" panose="020B0502020104020203" pitchFamily="34" charset="0"/>
              </a:rPr>
              <a:t>For example the effect of gender balance on the outcome of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223171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B79F4B4-E547-4876-A135-19BC5C3EB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" b="44444"/>
          <a:stretch/>
        </p:blipFill>
        <p:spPr>
          <a:xfrm>
            <a:off x="97830" y="1621971"/>
            <a:ext cx="4255980" cy="4669971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1DC43A7-1C5A-4393-A207-7BFE28E50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7"/>
          <a:stretch/>
        </p:blipFill>
        <p:spPr>
          <a:xfrm>
            <a:off x="4452257" y="1702586"/>
            <a:ext cx="4354429" cy="38674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D1ABF0-8F65-41A2-92C8-1237D2B4703B}"/>
              </a:ext>
            </a:extLst>
          </p:cNvPr>
          <p:cNvSpPr/>
          <p:nvPr/>
        </p:nvSpPr>
        <p:spPr>
          <a:xfrm>
            <a:off x="4452257" y="5635352"/>
            <a:ext cx="46046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222222"/>
                </a:solidFill>
                <a:latin typeface="Candara" panose="020E0502030303020204" pitchFamily="34" charset="0"/>
              </a:rPr>
              <a:t>SOURCE: 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Bello, B. M., </a:t>
            </a:r>
            <a:r>
              <a:rPr lang="en-US" sz="1050" dirty="0" err="1">
                <a:solidFill>
                  <a:srgbClr val="222222"/>
                </a:solidFill>
                <a:latin typeface="Candara" panose="020E0502030303020204" pitchFamily="34" charset="0"/>
              </a:rPr>
              <a:t>Fatusi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, A. O., </a:t>
            </a:r>
            <a:r>
              <a:rPr lang="en-US" sz="1050" dirty="0" err="1">
                <a:solidFill>
                  <a:srgbClr val="222222"/>
                </a:solidFill>
                <a:latin typeface="Candara" panose="020E0502030303020204" pitchFamily="34" charset="0"/>
              </a:rPr>
              <a:t>Adepoju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, O. E., </a:t>
            </a:r>
            <a:r>
              <a:rPr lang="en-US" sz="1050" dirty="0" err="1">
                <a:solidFill>
                  <a:srgbClr val="222222"/>
                </a:solidFill>
                <a:latin typeface="Candara" panose="020E0502030303020204" pitchFamily="34" charset="0"/>
              </a:rPr>
              <a:t>Maina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, B. W., </a:t>
            </a:r>
            <a:r>
              <a:rPr lang="en-US" sz="1050" dirty="0" err="1">
                <a:solidFill>
                  <a:srgbClr val="222222"/>
                </a:solidFill>
                <a:latin typeface="Candara" panose="020E0502030303020204" pitchFamily="34" charset="0"/>
              </a:rPr>
              <a:t>Kabiru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, C. W., Sommer, M., &amp; </a:t>
            </a:r>
            <a:r>
              <a:rPr lang="en-US" sz="1050" dirty="0" err="1">
                <a:solidFill>
                  <a:srgbClr val="222222"/>
                </a:solidFill>
                <a:latin typeface="Candara" panose="020E0502030303020204" pitchFamily="34" charset="0"/>
              </a:rPr>
              <a:t>Mmari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, K. (2017). Adolescent and parental reactions to puberty in Nigeria and Kenya: A cross-cultural and intergenerational comparison. </a:t>
            </a:r>
            <a:r>
              <a:rPr lang="en-US" sz="1050" i="1" dirty="0">
                <a:solidFill>
                  <a:srgbClr val="222222"/>
                </a:solidFill>
                <a:latin typeface="Candara" panose="020E0502030303020204" pitchFamily="34" charset="0"/>
              </a:rPr>
              <a:t>Journal of Adolescent Health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, </a:t>
            </a:r>
            <a:r>
              <a:rPr lang="en-US" sz="1050" i="1" dirty="0">
                <a:solidFill>
                  <a:srgbClr val="222222"/>
                </a:solidFill>
                <a:latin typeface="Candara" panose="020E0502030303020204" pitchFamily="34" charset="0"/>
              </a:rPr>
              <a:t>61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(4), S35-S41.</a:t>
            </a:r>
            <a:endParaRPr lang="en-US" sz="1050" dirty="0">
              <a:latin typeface="Candara" panose="020E0502030303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78437F-CF64-4FF6-B97C-CFD5DA4D73D6}"/>
              </a:ext>
            </a:extLst>
          </p:cNvPr>
          <p:cNvCxnSpPr/>
          <p:nvPr/>
        </p:nvCxnSpPr>
        <p:spPr>
          <a:xfrm flipH="1">
            <a:off x="4353810" y="5600518"/>
            <a:ext cx="4703104" cy="0"/>
          </a:xfrm>
          <a:prstGeom prst="line">
            <a:avLst/>
          </a:prstGeom>
          <a:ln w="19050">
            <a:solidFill>
              <a:srgbClr val="FA9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176163-A373-4476-A893-048332C25E35}"/>
              </a:ext>
            </a:extLst>
          </p:cNvPr>
          <p:cNvSpPr/>
          <p:nvPr/>
        </p:nvSpPr>
        <p:spPr>
          <a:xfrm>
            <a:off x="960120" y="2506980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4575BB-EF9E-470F-933F-BC40A31D25A7}"/>
              </a:ext>
            </a:extLst>
          </p:cNvPr>
          <p:cNvSpPr/>
          <p:nvPr/>
        </p:nvSpPr>
        <p:spPr>
          <a:xfrm>
            <a:off x="960120" y="2987040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611BA2-4E5D-414F-955D-7712B2EB1E54}"/>
              </a:ext>
            </a:extLst>
          </p:cNvPr>
          <p:cNvSpPr/>
          <p:nvPr/>
        </p:nvSpPr>
        <p:spPr>
          <a:xfrm>
            <a:off x="960120" y="3815986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9363C2-639F-4005-BA63-89BC143AC158}"/>
              </a:ext>
            </a:extLst>
          </p:cNvPr>
          <p:cNvSpPr/>
          <p:nvPr/>
        </p:nvSpPr>
        <p:spPr>
          <a:xfrm>
            <a:off x="1329384" y="4699906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E2DEC5-66A9-4BCC-9BA3-5FF483FCE05B}"/>
              </a:ext>
            </a:extLst>
          </p:cNvPr>
          <p:cNvSpPr/>
          <p:nvPr/>
        </p:nvSpPr>
        <p:spPr>
          <a:xfrm>
            <a:off x="1603704" y="5656578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0D6BF9-6FB0-48CF-8BCE-E940001EA8D0}"/>
              </a:ext>
            </a:extLst>
          </p:cNvPr>
          <p:cNvSpPr/>
          <p:nvPr/>
        </p:nvSpPr>
        <p:spPr>
          <a:xfrm>
            <a:off x="5436564" y="2067558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36D601F-A2EE-4BC4-80B5-EB6D3FCE0232}"/>
              </a:ext>
            </a:extLst>
          </p:cNvPr>
          <p:cNvSpPr/>
          <p:nvPr/>
        </p:nvSpPr>
        <p:spPr>
          <a:xfrm>
            <a:off x="5710884" y="3168013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748EF9-924B-4DAA-A536-5BD8816CF6F7}"/>
              </a:ext>
            </a:extLst>
          </p:cNvPr>
          <p:cNvSpPr/>
          <p:nvPr/>
        </p:nvSpPr>
        <p:spPr>
          <a:xfrm>
            <a:off x="6055842" y="3822345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182412-DDBC-44E1-8431-B95976CBAF90}"/>
              </a:ext>
            </a:extLst>
          </p:cNvPr>
          <p:cNvSpPr/>
          <p:nvPr/>
        </p:nvSpPr>
        <p:spPr>
          <a:xfrm>
            <a:off x="5459940" y="4781095"/>
            <a:ext cx="274320" cy="281940"/>
          </a:xfrm>
          <a:prstGeom prst="ellipse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dirty="0">
                <a:latin typeface="Futura Md BT" panose="020B0602020204020303" pitchFamily="34" charset="0"/>
              </a:rPr>
              <a:t>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C2704-E180-47D9-89C1-06BABBAD8B52}"/>
              </a:ext>
            </a:extLst>
          </p:cNvPr>
          <p:cNvSpPr txBox="1"/>
          <p:nvPr/>
        </p:nvSpPr>
        <p:spPr>
          <a:xfrm>
            <a:off x="1298904" y="2522220"/>
            <a:ext cx="1581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Nominal/Dichotomous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E56021-5C5F-411E-8438-F54423DD73C3}"/>
              </a:ext>
            </a:extLst>
          </p:cNvPr>
          <p:cNvSpPr txBox="1"/>
          <p:nvPr/>
        </p:nvSpPr>
        <p:spPr>
          <a:xfrm>
            <a:off x="1276434" y="3021165"/>
            <a:ext cx="978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Continuous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6311E5-F520-4300-B9E6-7599D02DAC25}"/>
              </a:ext>
            </a:extLst>
          </p:cNvPr>
          <p:cNvSpPr txBox="1"/>
          <p:nvPr/>
        </p:nvSpPr>
        <p:spPr>
          <a:xfrm>
            <a:off x="1234440" y="3822345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Nominal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973C61-271E-40A5-8560-0534FC7B82C9}"/>
              </a:ext>
            </a:extLst>
          </p:cNvPr>
          <p:cNvSpPr txBox="1"/>
          <p:nvPr/>
        </p:nvSpPr>
        <p:spPr>
          <a:xfrm>
            <a:off x="1698648" y="4713556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Nominal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9CDC42-EF4F-4EDA-BD49-A63C9D96EF70}"/>
              </a:ext>
            </a:extLst>
          </p:cNvPr>
          <p:cNvSpPr txBox="1"/>
          <p:nvPr/>
        </p:nvSpPr>
        <p:spPr>
          <a:xfrm>
            <a:off x="1976471" y="5661519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Ordinal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AA6E4E-0CA7-43B2-A567-98D0E997BADB}"/>
              </a:ext>
            </a:extLst>
          </p:cNvPr>
          <p:cNvSpPr txBox="1"/>
          <p:nvPr/>
        </p:nvSpPr>
        <p:spPr>
          <a:xfrm>
            <a:off x="5809331" y="2077723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Ordinal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694E1F-6949-448D-AF63-675200E4B44C}"/>
              </a:ext>
            </a:extLst>
          </p:cNvPr>
          <p:cNvSpPr txBox="1"/>
          <p:nvPr/>
        </p:nvSpPr>
        <p:spPr>
          <a:xfrm>
            <a:off x="5985204" y="3178178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Nominal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BBB1A-5D7A-4FEA-ADD2-243F9EFD7D1C}"/>
              </a:ext>
            </a:extLst>
          </p:cNvPr>
          <p:cNvSpPr txBox="1"/>
          <p:nvPr/>
        </p:nvSpPr>
        <p:spPr>
          <a:xfrm>
            <a:off x="6330162" y="3835428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Ordinal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92046A-1B0B-4FE2-A88E-58D70DF0F2EB}"/>
              </a:ext>
            </a:extLst>
          </p:cNvPr>
          <p:cNvSpPr txBox="1"/>
          <p:nvPr/>
        </p:nvSpPr>
        <p:spPr>
          <a:xfrm>
            <a:off x="5848044" y="4763880"/>
            <a:ext cx="87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Futura Md BT" panose="020B0602020204020303" pitchFamily="34" charset="0"/>
              </a:rPr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33804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2" grpId="0"/>
      <p:bldP spid="33" grpId="0"/>
      <p:bldP spid="34" grpId="0"/>
      <p:bldP spid="35" grpId="0"/>
      <p:bldP spid="36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982EEB-2C43-4B67-A19E-D7FEE5AD4BDC}"/>
              </a:ext>
            </a:extLst>
          </p:cNvPr>
          <p:cNvSpPr txBox="1"/>
          <p:nvPr/>
        </p:nvSpPr>
        <p:spPr>
          <a:xfrm>
            <a:off x="4068417" y="617651"/>
            <a:ext cx="50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RECAP</a:t>
            </a:r>
            <a:endParaRPr lang="en-Z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F1A43-216F-44FD-A89F-D13C93A7A5DD}"/>
              </a:ext>
            </a:extLst>
          </p:cNvPr>
          <p:cNvSpPr txBox="1"/>
          <p:nvPr/>
        </p:nvSpPr>
        <p:spPr>
          <a:xfrm>
            <a:off x="209549" y="1664437"/>
            <a:ext cx="362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VARIABLE TYPES - STATA: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A2F518-18CC-4E22-BA9D-6D4586D49D3D}"/>
              </a:ext>
            </a:extLst>
          </p:cNvPr>
          <p:cNvSpPr/>
          <p:nvPr/>
        </p:nvSpPr>
        <p:spPr>
          <a:xfrm>
            <a:off x="2766057" y="3823335"/>
            <a:ext cx="1202055" cy="672464"/>
          </a:xfrm>
          <a:prstGeom prst="rect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14BAA2-349B-4C7C-8535-325B7F59294A}"/>
              </a:ext>
            </a:extLst>
          </p:cNvPr>
          <p:cNvSpPr/>
          <p:nvPr/>
        </p:nvSpPr>
        <p:spPr>
          <a:xfrm>
            <a:off x="1152526" y="2480309"/>
            <a:ext cx="2423159" cy="695325"/>
          </a:xfrm>
          <a:prstGeom prst="rect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Numbers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E52D1-5CDD-4EA5-90D5-06CE300073E8}"/>
              </a:ext>
            </a:extLst>
          </p:cNvPr>
          <p:cNvSpPr/>
          <p:nvPr/>
        </p:nvSpPr>
        <p:spPr>
          <a:xfrm>
            <a:off x="5745479" y="2480309"/>
            <a:ext cx="2207895" cy="1924050"/>
          </a:xfrm>
          <a:prstGeom prst="rect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7E721-2776-45D9-82C4-DEF20BB72076}"/>
              </a:ext>
            </a:extLst>
          </p:cNvPr>
          <p:cNvSpPr/>
          <p:nvPr/>
        </p:nvSpPr>
        <p:spPr>
          <a:xfrm>
            <a:off x="497206" y="4905375"/>
            <a:ext cx="655320" cy="923925"/>
          </a:xfrm>
          <a:prstGeom prst="rect">
            <a:avLst/>
          </a:prstGeom>
          <a:solidFill>
            <a:srgbClr val="FDB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Bytes (</a:t>
            </a:r>
            <a:r>
              <a:rPr lang="en-US" sz="1400" b="1" dirty="0" err="1"/>
              <a:t>byt</a:t>
            </a:r>
            <a:r>
              <a:rPr lang="en-US" sz="1400" b="1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3A955B-B90C-4536-813E-A7B045ED86BB}"/>
              </a:ext>
            </a:extLst>
          </p:cNvPr>
          <p:cNvSpPr/>
          <p:nvPr/>
        </p:nvSpPr>
        <p:spPr>
          <a:xfrm>
            <a:off x="1249679" y="4813394"/>
            <a:ext cx="836295" cy="565783"/>
          </a:xfrm>
          <a:prstGeom prst="rect">
            <a:avLst/>
          </a:prstGeom>
          <a:solidFill>
            <a:srgbClr val="FDB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Integers (</a:t>
            </a:r>
            <a:r>
              <a:rPr lang="en-US" sz="1400" b="1" dirty="0" err="1"/>
              <a:t>int</a:t>
            </a:r>
            <a:r>
              <a:rPr lang="en-US" sz="1400" b="1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A0629-0325-43D3-B0ED-5D5B990DDC1D}"/>
              </a:ext>
            </a:extLst>
          </p:cNvPr>
          <p:cNvSpPr/>
          <p:nvPr/>
        </p:nvSpPr>
        <p:spPr>
          <a:xfrm>
            <a:off x="1249680" y="5433059"/>
            <a:ext cx="836294" cy="565783"/>
          </a:xfrm>
          <a:prstGeom prst="rect">
            <a:avLst/>
          </a:prstGeom>
          <a:solidFill>
            <a:srgbClr val="FDB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Long (</a:t>
            </a:r>
            <a:r>
              <a:rPr lang="en-US" sz="1400" b="1" dirty="0" err="1"/>
              <a:t>lng</a:t>
            </a:r>
            <a:r>
              <a:rPr lang="en-US" sz="1400" b="1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23EC8-CE12-4168-A38B-183C359B9916}"/>
              </a:ext>
            </a:extLst>
          </p:cNvPr>
          <p:cNvSpPr/>
          <p:nvPr/>
        </p:nvSpPr>
        <p:spPr>
          <a:xfrm>
            <a:off x="2626993" y="4845781"/>
            <a:ext cx="1441424" cy="493935"/>
          </a:xfrm>
          <a:prstGeom prst="rect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Float (float)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6375D0-81A1-4CE7-AE7F-D78E1354BE90}"/>
              </a:ext>
            </a:extLst>
          </p:cNvPr>
          <p:cNvSpPr/>
          <p:nvPr/>
        </p:nvSpPr>
        <p:spPr>
          <a:xfrm>
            <a:off x="2626993" y="5470623"/>
            <a:ext cx="1441424" cy="528220"/>
          </a:xfrm>
          <a:prstGeom prst="rect">
            <a:avLst/>
          </a:prstGeom>
          <a:solidFill>
            <a:srgbClr val="E87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Double (double)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07AE2B-551E-4B91-BC16-582871D4EEF4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152526" y="3175634"/>
            <a:ext cx="1211580" cy="843916"/>
          </a:xfrm>
          <a:prstGeom prst="line">
            <a:avLst/>
          </a:prstGeom>
          <a:ln w="19050">
            <a:solidFill>
              <a:srgbClr val="E87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C5BBE4-5B0C-4539-912F-D136F64A6FDA}"/>
              </a:ext>
            </a:extLst>
          </p:cNvPr>
          <p:cNvCxnSpPr>
            <a:cxnSpLocks/>
          </p:cNvCxnSpPr>
          <p:nvPr/>
        </p:nvCxnSpPr>
        <p:spPr>
          <a:xfrm>
            <a:off x="2364105" y="3131548"/>
            <a:ext cx="1211580" cy="829764"/>
          </a:xfrm>
          <a:prstGeom prst="line">
            <a:avLst/>
          </a:prstGeom>
          <a:ln w="19050">
            <a:solidFill>
              <a:srgbClr val="E87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EEF659B-7578-4DAB-9768-270EFEB551CF}"/>
              </a:ext>
            </a:extLst>
          </p:cNvPr>
          <p:cNvSpPr/>
          <p:nvPr/>
        </p:nvSpPr>
        <p:spPr>
          <a:xfrm>
            <a:off x="381000" y="4714875"/>
            <a:ext cx="1857375" cy="1409699"/>
          </a:xfrm>
          <a:prstGeom prst="rect">
            <a:avLst/>
          </a:prstGeom>
          <a:noFill/>
          <a:ln w="19050">
            <a:solidFill>
              <a:srgbClr val="FDB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99D8B4-6B89-41BF-9CAD-AA3B32018FED}"/>
              </a:ext>
            </a:extLst>
          </p:cNvPr>
          <p:cNvSpPr/>
          <p:nvPr/>
        </p:nvSpPr>
        <p:spPr>
          <a:xfrm>
            <a:off x="2514601" y="4714874"/>
            <a:ext cx="1714500" cy="1409699"/>
          </a:xfrm>
          <a:prstGeom prst="rect">
            <a:avLst/>
          </a:prstGeom>
          <a:noFill/>
          <a:ln w="19050">
            <a:solidFill>
              <a:srgbClr val="E87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DF100-FDDE-481F-84AD-A3958E211E98}"/>
              </a:ext>
            </a:extLst>
          </p:cNvPr>
          <p:cNvSpPr/>
          <p:nvPr/>
        </p:nvSpPr>
        <p:spPr>
          <a:xfrm>
            <a:off x="782955" y="3823334"/>
            <a:ext cx="1169670" cy="672465"/>
          </a:xfrm>
          <a:prstGeom prst="rect">
            <a:avLst/>
          </a:prstGeom>
          <a:solidFill>
            <a:srgbClr val="FDB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Integers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935789-956D-4303-8258-BEF2AC7FCCDA}"/>
              </a:ext>
            </a:extLst>
          </p:cNvPr>
          <p:cNvSpPr txBox="1"/>
          <p:nvPr/>
        </p:nvSpPr>
        <p:spPr>
          <a:xfrm>
            <a:off x="1019176" y="2165435"/>
            <a:ext cx="2689858" cy="286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b="1" dirty="0">
                <a:latin typeface="Futura Md BT" panose="020B0602020204020303" pitchFamily="34" charset="0"/>
              </a:rPr>
              <a:t>Often denoted as black in STATA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52118-01EE-4348-BFDB-C7795746BA01}"/>
              </a:ext>
            </a:extLst>
          </p:cNvPr>
          <p:cNvSpPr txBox="1"/>
          <p:nvPr/>
        </p:nvSpPr>
        <p:spPr>
          <a:xfrm>
            <a:off x="5504497" y="2165434"/>
            <a:ext cx="2689858" cy="286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b="1" dirty="0">
                <a:solidFill>
                  <a:srgbClr val="CD6D79"/>
                </a:solidFill>
                <a:latin typeface="Futura Md BT" panose="020B0602020204020303" pitchFamily="34" charset="0"/>
              </a:rPr>
              <a:t>Often denoted as red in STATA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246F6-5D59-40A5-AB35-C8ECB177F7E5}"/>
              </a:ext>
            </a:extLst>
          </p:cNvPr>
          <p:cNvSpPr txBox="1"/>
          <p:nvPr/>
        </p:nvSpPr>
        <p:spPr>
          <a:xfrm>
            <a:off x="1152526" y="6112155"/>
            <a:ext cx="3169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b="1" dirty="0">
                <a:solidFill>
                  <a:schemeClr val="accent5"/>
                </a:solidFill>
                <a:latin typeface="Futura Md BT" panose="020B0602020204020303" pitchFamily="34" charset="0"/>
              </a:rPr>
              <a:t>Long is denoted as blue in STATA</a:t>
            </a:r>
          </a:p>
        </p:txBody>
      </p:sp>
    </p:spTree>
    <p:extLst>
      <p:ext uri="{BB962C8B-B14F-4D97-AF65-F5344CB8AC3E}">
        <p14:creationId xmlns:p14="http://schemas.microsoft.com/office/powerpoint/2010/main" val="5078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09E73-2207-41AB-B619-437373AFD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08" t="8052" r="12039" b="69714"/>
          <a:stretch/>
        </p:blipFill>
        <p:spPr>
          <a:xfrm>
            <a:off x="135466" y="4114801"/>
            <a:ext cx="4953977" cy="2201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69B793-0CF0-4575-9505-276E86ADD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59" t="12579" r="52500" b="35213"/>
          <a:stretch/>
        </p:blipFill>
        <p:spPr>
          <a:xfrm>
            <a:off x="5266267" y="2086236"/>
            <a:ext cx="3691467" cy="37566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E99E3E-BD08-4DC2-890F-9AE1C7311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96" t="9040" r="27331" b="65761"/>
          <a:stretch/>
        </p:blipFill>
        <p:spPr>
          <a:xfrm>
            <a:off x="135465" y="1896531"/>
            <a:ext cx="4876799" cy="23029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AA1258-0ABE-4F75-8313-0A97239561AC}"/>
              </a:ext>
            </a:extLst>
          </p:cNvPr>
          <p:cNvSpPr txBox="1"/>
          <p:nvPr/>
        </p:nvSpPr>
        <p:spPr>
          <a:xfrm>
            <a:off x="135464" y="1619532"/>
            <a:ext cx="3623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b="1" dirty="0">
                <a:solidFill>
                  <a:srgbClr val="FF9C19"/>
                </a:solidFill>
                <a:latin typeface="Futura Md BT" panose="020B0602020204020303" pitchFamily="34" charset="0"/>
              </a:rPr>
              <a:t>EXERCISE: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19996D-D28A-4764-A37C-F8B3FF6148E8}"/>
              </a:ext>
            </a:extLst>
          </p:cNvPr>
          <p:cNvSpPr/>
          <p:nvPr/>
        </p:nvSpPr>
        <p:spPr>
          <a:xfrm>
            <a:off x="6585627" y="5893647"/>
            <a:ext cx="24712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222222"/>
                </a:solidFill>
                <a:latin typeface="Candara" panose="020E0502030303020204" pitchFamily="34" charset="0"/>
              </a:rPr>
              <a:t>SOURCE: </a:t>
            </a:r>
            <a:r>
              <a:rPr lang="en-US" sz="1050" dirty="0">
                <a:solidFill>
                  <a:srgbClr val="222222"/>
                </a:solidFill>
                <a:latin typeface="Candara" panose="020E0502030303020204" pitchFamily="34" charset="0"/>
              </a:rPr>
              <a:t>Client Management Information System (CMIS), Swaziland.</a:t>
            </a:r>
            <a:endParaRPr lang="en-US" sz="1050" dirty="0">
              <a:latin typeface="Candara" panose="020E0502030303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A55FF6-BA95-4C7F-B00F-C475D5ECD688}"/>
              </a:ext>
            </a:extLst>
          </p:cNvPr>
          <p:cNvCxnSpPr>
            <a:cxnSpLocks/>
          </p:cNvCxnSpPr>
          <p:nvPr/>
        </p:nvCxnSpPr>
        <p:spPr>
          <a:xfrm flipH="1">
            <a:off x="6585627" y="5863832"/>
            <a:ext cx="2558373" cy="0"/>
          </a:xfrm>
          <a:prstGeom prst="line">
            <a:avLst/>
          </a:prstGeom>
          <a:ln w="19050">
            <a:solidFill>
              <a:srgbClr val="FA9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21C51B-7A8B-4101-96F9-E9A47CB1CFC1}"/>
              </a:ext>
            </a:extLst>
          </p:cNvPr>
          <p:cNvSpPr txBox="1"/>
          <p:nvPr/>
        </p:nvSpPr>
        <p:spPr>
          <a:xfrm>
            <a:off x="5266267" y="1779423"/>
            <a:ext cx="3623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b="1" dirty="0">
                <a:solidFill>
                  <a:srgbClr val="FF9C19"/>
                </a:solidFill>
                <a:latin typeface="Futura Md BT" panose="020B0602020204020303" pitchFamily="34" charset="0"/>
              </a:rPr>
              <a:t>ANSWER: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F556D-0297-4B6F-9D23-20491E545915}"/>
              </a:ext>
            </a:extLst>
          </p:cNvPr>
          <p:cNvSpPr txBox="1"/>
          <p:nvPr/>
        </p:nvSpPr>
        <p:spPr>
          <a:xfrm>
            <a:off x="5266267" y="3379766"/>
            <a:ext cx="2233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FF9C19"/>
                </a:solidFill>
                <a:latin typeface="Futura Md BT" panose="020B0602020204020303" pitchFamily="34" charset="0"/>
              </a:rPr>
              <a:t>WHAT VARIABLE TYPES ARE THESE?</a:t>
            </a:r>
          </a:p>
        </p:txBody>
      </p:sp>
    </p:spTree>
    <p:extLst>
      <p:ext uri="{BB962C8B-B14F-4D97-AF65-F5344CB8AC3E}">
        <p14:creationId xmlns:p14="http://schemas.microsoft.com/office/powerpoint/2010/main" val="334179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982EEB-2C43-4B67-A19E-D7FEE5AD4BDC}"/>
              </a:ext>
            </a:extLst>
          </p:cNvPr>
          <p:cNvSpPr txBox="1"/>
          <p:nvPr/>
        </p:nvSpPr>
        <p:spPr>
          <a:xfrm>
            <a:off x="4068417" y="617651"/>
            <a:ext cx="50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RECAP</a:t>
            </a:r>
            <a:endParaRPr lang="en-Z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F1A43-216F-44FD-A89F-D13C93A7A5DD}"/>
              </a:ext>
            </a:extLst>
          </p:cNvPr>
          <p:cNvSpPr txBox="1"/>
          <p:nvPr/>
        </p:nvSpPr>
        <p:spPr>
          <a:xfrm>
            <a:off x="378882" y="2565290"/>
            <a:ext cx="431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DATA FORMATS – MOST COMMON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8723-368F-464D-941B-8034CC93CC37}"/>
              </a:ext>
            </a:extLst>
          </p:cNvPr>
          <p:cNvSpPr txBox="1"/>
          <p:nvPr/>
        </p:nvSpPr>
        <p:spPr>
          <a:xfrm>
            <a:off x="536787" y="2873067"/>
            <a:ext cx="33663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Spreadsheet - *</a:t>
            </a:r>
            <a:r>
              <a:rPr lang="en-US" sz="1400" b="1" dirty="0" err="1">
                <a:latin typeface="Gill Sans MT" panose="020B0502020104020203" pitchFamily="34" charset="0"/>
              </a:rPr>
              <a:t>xls</a:t>
            </a:r>
            <a:r>
              <a:rPr lang="en-US" sz="1400" b="1" dirty="0">
                <a:latin typeface="Gill Sans MT" panose="020B0502020104020203" pitchFamily="34" charset="0"/>
              </a:rPr>
              <a:t> *</a:t>
            </a:r>
            <a:r>
              <a:rPr lang="en-US" sz="1400" b="1" dirty="0" err="1">
                <a:latin typeface="Gill Sans MT" panose="020B0502020104020203" pitchFamily="34" charset="0"/>
              </a:rPr>
              <a:t>xlsx</a:t>
            </a:r>
            <a:endParaRPr lang="en-US" sz="1400" b="1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SPSS Spreadsheet - *sav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STATA Spreadsheet - *</a:t>
            </a:r>
            <a:r>
              <a:rPr lang="en-US" sz="1400" b="1" dirty="0" err="1">
                <a:latin typeface="Gill Sans MT" panose="020B0502020104020203" pitchFamily="34" charset="0"/>
              </a:rPr>
              <a:t>dta</a:t>
            </a:r>
            <a:endParaRPr lang="en-US" sz="1400" b="1" dirty="0">
              <a:latin typeface="Gill Sans MT" panose="020B05020201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r>
              <a:rPr lang="en-US" sz="1400" b="1" dirty="0">
                <a:latin typeface="Gill Sans MT" panose="020B0502020104020203" pitchFamily="34" charset="0"/>
              </a:rPr>
              <a:t>Text (delimiter) - Comma-separated values (*csv),  Tab delimited (*txt)</a:t>
            </a:r>
            <a:endParaRPr lang="en-US" sz="1400" dirty="0">
              <a:solidFill>
                <a:srgbClr val="E87F3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14409-CFD0-4AD5-9AA5-B208CC33D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49" t="42977" r="30777" b="48332"/>
          <a:stretch/>
        </p:blipFill>
        <p:spPr>
          <a:xfrm>
            <a:off x="7375284" y="3658004"/>
            <a:ext cx="1715366" cy="1848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94125-A196-4C04-9875-E3C48175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59" t="27367" r="19690" b="46680"/>
          <a:stretch/>
        </p:blipFill>
        <p:spPr>
          <a:xfrm>
            <a:off x="4042292" y="3340468"/>
            <a:ext cx="1725859" cy="2271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1EC11-1CE2-4B14-94CB-8BA145A91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37" t="35515" r="28426" b="38532"/>
          <a:stretch/>
        </p:blipFill>
        <p:spPr>
          <a:xfrm>
            <a:off x="5913616" y="4229884"/>
            <a:ext cx="1637018" cy="1852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019066-F66D-47BF-AFAE-36415F455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445" t="35816" r="28055" b="39438"/>
          <a:stretch/>
        </p:blipFill>
        <p:spPr>
          <a:xfrm>
            <a:off x="5745979" y="2515758"/>
            <a:ext cx="1629305" cy="1649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8D9E4-8A25-4F27-99BC-5B1D684536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30" t="33100" r="27870" b="41248"/>
          <a:stretch/>
        </p:blipFill>
        <p:spPr>
          <a:xfrm>
            <a:off x="7375284" y="1752162"/>
            <a:ext cx="1603079" cy="1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947600-0BDF-4A56-9C2F-71D3CDB367B2}"/>
              </a:ext>
            </a:extLst>
          </p:cNvPr>
          <p:cNvSpPr/>
          <p:nvPr/>
        </p:nvSpPr>
        <p:spPr>
          <a:xfrm>
            <a:off x="0" y="2993572"/>
            <a:ext cx="9144000" cy="1832428"/>
          </a:xfrm>
          <a:prstGeom prst="rect">
            <a:avLst/>
          </a:prstGeom>
          <a:solidFill>
            <a:srgbClr val="FA9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0D60CB-0444-47D5-9EA7-E81B0730930E}"/>
              </a:ext>
            </a:extLst>
          </p:cNvPr>
          <p:cNvSpPr txBox="1">
            <a:spLocks/>
          </p:cNvSpPr>
          <p:nvPr/>
        </p:nvSpPr>
        <p:spPr>
          <a:xfrm>
            <a:off x="1210733" y="3262040"/>
            <a:ext cx="6722533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ZA" sz="50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AN INTRODUCTION TO </a:t>
            </a:r>
            <a:r>
              <a:rPr lang="en-ZA" sz="7000" b="1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84193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982EEB-2C43-4B67-A19E-D7FEE5AD4BDC}"/>
              </a:ext>
            </a:extLst>
          </p:cNvPr>
          <p:cNvSpPr txBox="1"/>
          <p:nvPr/>
        </p:nvSpPr>
        <p:spPr>
          <a:xfrm>
            <a:off x="4068417" y="617651"/>
            <a:ext cx="50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Introduction to STATA</a:t>
            </a:r>
            <a:endParaRPr lang="en-Z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F1A43-216F-44FD-A89F-D13C93A7A5DD}"/>
              </a:ext>
            </a:extLst>
          </p:cNvPr>
          <p:cNvSpPr txBox="1"/>
          <p:nvPr/>
        </p:nvSpPr>
        <p:spPr>
          <a:xfrm>
            <a:off x="209549" y="1664437"/>
            <a:ext cx="340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VARIABLE TYPES - OTHERS: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8F3D-3711-4653-ABAD-615088EC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2" b="16804"/>
          <a:stretch/>
        </p:blipFill>
        <p:spPr>
          <a:xfrm>
            <a:off x="0" y="1388533"/>
            <a:ext cx="9102107" cy="5131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1ECB6-ABDD-402D-B24A-F5287A8DCA09}"/>
              </a:ext>
            </a:extLst>
          </p:cNvPr>
          <p:cNvSpPr txBox="1"/>
          <p:nvPr/>
        </p:nvSpPr>
        <p:spPr>
          <a:xfrm rot="19606727">
            <a:off x="0" y="3484771"/>
            <a:ext cx="1752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Review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DF693-1DC2-41B0-88FF-735582100668}"/>
              </a:ext>
            </a:extLst>
          </p:cNvPr>
          <p:cNvSpPr txBox="1"/>
          <p:nvPr/>
        </p:nvSpPr>
        <p:spPr>
          <a:xfrm rot="19606727">
            <a:off x="7124061" y="5282811"/>
            <a:ext cx="2019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Properties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31C68-D629-48AF-9036-6FDDC792C3F6}"/>
              </a:ext>
            </a:extLst>
          </p:cNvPr>
          <p:cNvSpPr txBox="1"/>
          <p:nvPr/>
        </p:nvSpPr>
        <p:spPr>
          <a:xfrm>
            <a:off x="2338172" y="6184051"/>
            <a:ext cx="2276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Command Window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A3DAF5-1606-41F2-8E50-BC42F6EDC0CD}"/>
              </a:ext>
            </a:extLst>
          </p:cNvPr>
          <p:cNvCxnSpPr>
            <a:cxnSpLocks/>
          </p:cNvCxnSpPr>
          <p:nvPr/>
        </p:nvCxnSpPr>
        <p:spPr>
          <a:xfrm flipH="1">
            <a:off x="209549" y="6118632"/>
            <a:ext cx="332318" cy="290635"/>
          </a:xfrm>
          <a:prstGeom prst="straightConnector1">
            <a:avLst/>
          </a:prstGeom>
          <a:ln w="28575">
            <a:solidFill>
              <a:srgbClr val="FDB2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EB9D04-8C8D-46DC-BBE9-D6E41818E368}"/>
              </a:ext>
            </a:extLst>
          </p:cNvPr>
          <p:cNvSpPr txBox="1"/>
          <p:nvPr/>
        </p:nvSpPr>
        <p:spPr>
          <a:xfrm>
            <a:off x="209550" y="5841633"/>
            <a:ext cx="1424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>
                <a:solidFill>
                  <a:srgbClr val="FF9C19"/>
                </a:solidFill>
                <a:latin typeface="Futura Md BT" panose="020B0602020204020303" pitchFamily="34" charset="0"/>
              </a:rPr>
              <a:t>Working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5DE81-6570-4F76-B69C-FF3397A996B2}"/>
              </a:ext>
            </a:extLst>
          </p:cNvPr>
          <p:cNvSpPr txBox="1"/>
          <p:nvPr/>
        </p:nvSpPr>
        <p:spPr>
          <a:xfrm rot="20030437">
            <a:off x="8087039" y="3172592"/>
            <a:ext cx="129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FF9C19"/>
                </a:solidFill>
                <a:latin typeface="Futura Md BT" panose="020B0602020204020303" pitchFamily="34" charset="0"/>
              </a:rPr>
              <a:t>Command Window</a:t>
            </a:r>
          </a:p>
        </p:txBody>
      </p:sp>
    </p:spTree>
    <p:extLst>
      <p:ext uri="{BB962C8B-B14F-4D97-AF65-F5344CB8AC3E}">
        <p14:creationId xmlns:p14="http://schemas.microsoft.com/office/powerpoint/2010/main" val="109346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4372</TotalTime>
  <Words>562</Words>
  <Application>Microsoft Office PowerPoint</Application>
  <PresentationFormat>On-screen Show (4:3)</PresentationFormat>
  <Paragraphs>84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Candara</vt:lpstr>
      <vt:lpstr>Futura Md BT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CMIS STAKEHOLDER’S MEETING</dc:title>
  <dc:creator>Emmanuel_IHM</dc:creator>
  <cp:lastModifiedBy>Emmanuel Olamijuwon</cp:lastModifiedBy>
  <cp:revision>121</cp:revision>
  <dcterms:modified xsi:type="dcterms:W3CDTF">2017-12-03T06:07:32Z</dcterms:modified>
</cp:coreProperties>
</file>